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9" r:id="rId16"/>
    <p:sldId id="268"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6" autoAdjust="0"/>
    <p:restoredTop sz="94660"/>
  </p:normalViewPr>
  <p:slideViewPr>
    <p:cSldViewPr snapToGrid="0">
      <p:cViewPr varScale="1">
        <p:scale>
          <a:sx n="82" d="100"/>
          <a:sy n="82"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0A131-8400-4497-998F-727A5D573318}" type="doc">
      <dgm:prSet loTypeId="urn:microsoft.com/office/officeart/2005/8/layout/pList1" loCatId="list" qsTypeId="urn:microsoft.com/office/officeart/2005/8/quickstyle/simple1" qsCatId="simple" csTypeId="urn:microsoft.com/office/officeart/2005/8/colors/accent1_2" csCatId="accent1" phldr="1"/>
      <dgm:spPr/>
    </dgm:pt>
    <dgm:pt modelId="{07F878CA-1780-41EA-93C0-E92267752063}">
      <dgm:prSet phldrT="[Text]"/>
      <dgm:spPr/>
      <dgm:t>
        <a:bodyPr/>
        <a:lstStyle/>
        <a:p>
          <a:r>
            <a:rPr lang="en-IN" dirty="0"/>
            <a:t> </a:t>
          </a:r>
        </a:p>
      </dgm:t>
    </dgm:pt>
    <dgm:pt modelId="{3B67F970-447F-4E92-94B6-DCDF077EE762}" type="parTrans" cxnId="{368EBD6D-602C-4511-BB7D-5BB441C80BA2}">
      <dgm:prSet/>
      <dgm:spPr/>
      <dgm:t>
        <a:bodyPr/>
        <a:lstStyle/>
        <a:p>
          <a:endParaRPr lang="en-IN"/>
        </a:p>
      </dgm:t>
    </dgm:pt>
    <dgm:pt modelId="{05B711A3-63A5-437F-A0BE-A2FF9BF98658}" type="sibTrans" cxnId="{368EBD6D-602C-4511-BB7D-5BB441C80BA2}">
      <dgm:prSet/>
      <dgm:spPr/>
      <dgm:t>
        <a:bodyPr/>
        <a:lstStyle/>
        <a:p>
          <a:endParaRPr lang="en-IN"/>
        </a:p>
      </dgm:t>
    </dgm:pt>
    <dgm:pt modelId="{1E83E766-7C32-4686-9A99-93E14C8587E3}" type="pres">
      <dgm:prSet presAssocID="{AFC0A131-8400-4497-998F-727A5D573318}" presName="Name0" presStyleCnt="0">
        <dgm:presLayoutVars>
          <dgm:dir/>
          <dgm:resizeHandles val="exact"/>
        </dgm:presLayoutVars>
      </dgm:prSet>
      <dgm:spPr/>
    </dgm:pt>
    <dgm:pt modelId="{9F8FA868-9E8D-4469-BD3E-17003BCD22AC}" type="pres">
      <dgm:prSet presAssocID="{07F878CA-1780-41EA-93C0-E92267752063}" presName="compNode" presStyleCnt="0"/>
      <dgm:spPr/>
    </dgm:pt>
    <dgm:pt modelId="{4AA98DB6-9F07-40CC-8B63-AC8A179E35A3}" type="pres">
      <dgm:prSet presAssocID="{07F878CA-1780-41EA-93C0-E92267752063}" presName="pictRect" presStyleLbl="node1" presStyleIdx="0" presStyleCnt="1" custScaleY="119334" custLinFactNeighborX="-815" custLinFactNeighborY="493"/>
      <dgm:spPr>
        <a:blipFill rotWithShape="1">
          <a:blip xmlns:r="http://schemas.openxmlformats.org/officeDocument/2006/relationships" r:embed="rId1"/>
          <a:srcRect/>
          <a:stretch>
            <a:fillRect l="-23000" r="-23000"/>
          </a:stretch>
        </a:blipFill>
        <a:ln w="57150">
          <a:solidFill>
            <a:schemeClr val="bg2">
              <a:lumMod val="50000"/>
            </a:schemeClr>
          </a:solidFill>
        </a:ln>
        <a:scene3d>
          <a:camera prst="perspectiveLeft"/>
          <a:lightRig rig="threePt" dir="t"/>
        </a:scene3d>
      </dgm:spPr>
    </dgm:pt>
    <dgm:pt modelId="{A1F39C4D-1A4C-461D-B716-AB3B49650A77}" type="pres">
      <dgm:prSet presAssocID="{07F878CA-1780-41EA-93C0-E92267752063}" presName="textRect" presStyleLbl="revTx" presStyleIdx="0" presStyleCnt="1">
        <dgm:presLayoutVars>
          <dgm:bulletEnabled val="1"/>
        </dgm:presLayoutVars>
      </dgm:prSet>
      <dgm:spPr/>
    </dgm:pt>
  </dgm:ptLst>
  <dgm:cxnLst>
    <dgm:cxn modelId="{2D92EE30-1F35-4FE9-A7FA-0BEA937489F1}" type="presOf" srcId="{07F878CA-1780-41EA-93C0-E92267752063}" destId="{A1F39C4D-1A4C-461D-B716-AB3B49650A77}" srcOrd="0" destOrd="0" presId="urn:microsoft.com/office/officeart/2005/8/layout/pList1"/>
    <dgm:cxn modelId="{368EBD6D-602C-4511-BB7D-5BB441C80BA2}" srcId="{AFC0A131-8400-4497-998F-727A5D573318}" destId="{07F878CA-1780-41EA-93C0-E92267752063}" srcOrd="0" destOrd="0" parTransId="{3B67F970-447F-4E92-94B6-DCDF077EE762}" sibTransId="{05B711A3-63A5-437F-A0BE-A2FF9BF98658}"/>
    <dgm:cxn modelId="{DD68EDB7-1104-48BD-9B2A-42B4A1C8DC25}" type="presOf" srcId="{AFC0A131-8400-4497-998F-727A5D573318}" destId="{1E83E766-7C32-4686-9A99-93E14C8587E3}" srcOrd="0" destOrd="0" presId="urn:microsoft.com/office/officeart/2005/8/layout/pList1"/>
    <dgm:cxn modelId="{8DBCA280-4D41-4C78-B9F8-098C62C6726D}" type="presParOf" srcId="{1E83E766-7C32-4686-9A99-93E14C8587E3}" destId="{9F8FA868-9E8D-4469-BD3E-17003BCD22AC}" srcOrd="0" destOrd="0" presId="urn:microsoft.com/office/officeart/2005/8/layout/pList1"/>
    <dgm:cxn modelId="{34B7B34E-05DD-4622-9503-991C54A09583}" type="presParOf" srcId="{9F8FA868-9E8D-4469-BD3E-17003BCD22AC}" destId="{4AA98DB6-9F07-40CC-8B63-AC8A179E35A3}" srcOrd="0" destOrd="0" presId="urn:microsoft.com/office/officeart/2005/8/layout/pList1"/>
    <dgm:cxn modelId="{D4F371CC-2A61-4878-A6A0-CE1C877B5E2E}" type="presParOf" srcId="{9F8FA868-9E8D-4469-BD3E-17003BCD22AC}" destId="{A1F39C4D-1A4C-461D-B716-AB3B49650A7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0A131-8400-4497-998F-727A5D573318}" type="doc">
      <dgm:prSet loTypeId="urn:microsoft.com/office/officeart/2005/8/layout/pList1" loCatId="list" qsTypeId="urn:microsoft.com/office/officeart/2005/8/quickstyle/simple1" qsCatId="simple" csTypeId="urn:microsoft.com/office/officeart/2005/8/colors/accent1_2" csCatId="accent1" phldr="1"/>
      <dgm:spPr/>
    </dgm:pt>
    <dgm:pt modelId="{07F878CA-1780-41EA-93C0-E92267752063}">
      <dgm:prSet phldrT="[Text]"/>
      <dgm:spPr/>
      <dgm:t>
        <a:bodyPr/>
        <a:lstStyle/>
        <a:p>
          <a:r>
            <a:rPr lang="en-IN" dirty="0"/>
            <a:t> </a:t>
          </a:r>
        </a:p>
      </dgm:t>
    </dgm:pt>
    <dgm:pt modelId="{3B67F970-447F-4E92-94B6-DCDF077EE762}" type="parTrans" cxnId="{368EBD6D-602C-4511-BB7D-5BB441C80BA2}">
      <dgm:prSet/>
      <dgm:spPr/>
      <dgm:t>
        <a:bodyPr/>
        <a:lstStyle/>
        <a:p>
          <a:endParaRPr lang="en-IN"/>
        </a:p>
      </dgm:t>
    </dgm:pt>
    <dgm:pt modelId="{05B711A3-63A5-437F-A0BE-A2FF9BF98658}" type="sibTrans" cxnId="{368EBD6D-602C-4511-BB7D-5BB441C80BA2}">
      <dgm:prSet/>
      <dgm:spPr/>
      <dgm:t>
        <a:bodyPr/>
        <a:lstStyle/>
        <a:p>
          <a:endParaRPr lang="en-IN"/>
        </a:p>
      </dgm:t>
    </dgm:pt>
    <dgm:pt modelId="{1E83E766-7C32-4686-9A99-93E14C8587E3}" type="pres">
      <dgm:prSet presAssocID="{AFC0A131-8400-4497-998F-727A5D573318}" presName="Name0" presStyleCnt="0">
        <dgm:presLayoutVars>
          <dgm:dir/>
          <dgm:resizeHandles val="exact"/>
        </dgm:presLayoutVars>
      </dgm:prSet>
      <dgm:spPr/>
    </dgm:pt>
    <dgm:pt modelId="{9F8FA868-9E8D-4469-BD3E-17003BCD22AC}" type="pres">
      <dgm:prSet presAssocID="{07F878CA-1780-41EA-93C0-E92267752063}" presName="compNode" presStyleCnt="0"/>
      <dgm:spPr/>
    </dgm:pt>
    <dgm:pt modelId="{4AA98DB6-9F07-40CC-8B63-AC8A179E35A3}" type="pres">
      <dgm:prSet presAssocID="{07F878CA-1780-41EA-93C0-E92267752063}" presName="pictRect" presStyleLbl="node1" presStyleIdx="0" presStyleCnt="1" custScaleX="123390" custScaleY="160410" custLinFactNeighborX="-4227" custLinFactNeighborY="15109"/>
      <dgm:spPr>
        <a:blipFill>
          <a:blip xmlns:r="http://schemas.openxmlformats.org/officeDocument/2006/relationships" r:embed="rId1"/>
          <a:srcRect/>
          <a:stretch>
            <a:fillRect l="-15000" r="-15000"/>
          </a:stretch>
        </a:blipFill>
        <a:scene3d>
          <a:camera prst="perspectiveLeft"/>
          <a:lightRig rig="threePt" dir="t"/>
        </a:scene3d>
      </dgm:spPr>
    </dgm:pt>
    <dgm:pt modelId="{A1F39C4D-1A4C-461D-B716-AB3B49650A77}" type="pres">
      <dgm:prSet presAssocID="{07F878CA-1780-41EA-93C0-E92267752063}" presName="textRect" presStyleLbl="revTx" presStyleIdx="0" presStyleCnt="1">
        <dgm:presLayoutVars>
          <dgm:bulletEnabled val="1"/>
        </dgm:presLayoutVars>
      </dgm:prSet>
      <dgm:spPr/>
    </dgm:pt>
  </dgm:ptLst>
  <dgm:cxnLst>
    <dgm:cxn modelId="{2D92EE30-1F35-4FE9-A7FA-0BEA937489F1}" type="presOf" srcId="{07F878CA-1780-41EA-93C0-E92267752063}" destId="{A1F39C4D-1A4C-461D-B716-AB3B49650A77}" srcOrd="0" destOrd="0" presId="urn:microsoft.com/office/officeart/2005/8/layout/pList1"/>
    <dgm:cxn modelId="{368EBD6D-602C-4511-BB7D-5BB441C80BA2}" srcId="{AFC0A131-8400-4497-998F-727A5D573318}" destId="{07F878CA-1780-41EA-93C0-E92267752063}" srcOrd="0" destOrd="0" parTransId="{3B67F970-447F-4E92-94B6-DCDF077EE762}" sibTransId="{05B711A3-63A5-437F-A0BE-A2FF9BF98658}"/>
    <dgm:cxn modelId="{DD68EDB7-1104-48BD-9B2A-42B4A1C8DC25}" type="presOf" srcId="{AFC0A131-8400-4497-998F-727A5D573318}" destId="{1E83E766-7C32-4686-9A99-93E14C8587E3}" srcOrd="0" destOrd="0" presId="urn:microsoft.com/office/officeart/2005/8/layout/pList1"/>
    <dgm:cxn modelId="{8DBCA280-4D41-4C78-B9F8-098C62C6726D}" type="presParOf" srcId="{1E83E766-7C32-4686-9A99-93E14C8587E3}" destId="{9F8FA868-9E8D-4469-BD3E-17003BCD22AC}" srcOrd="0" destOrd="0" presId="urn:microsoft.com/office/officeart/2005/8/layout/pList1"/>
    <dgm:cxn modelId="{34B7B34E-05DD-4622-9503-991C54A09583}" type="presParOf" srcId="{9F8FA868-9E8D-4469-BD3E-17003BCD22AC}" destId="{4AA98DB6-9F07-40CC-8B63-AC8A179E35A3}" srcOrd="0" destOrd="0" presId="urn:microsoft.com/office/officeart/2005/8/layout/pList1"/>
    <dgm:cxn modelId="{D4F371CC-2A61-4878-A6A0-CE1C877B5E2E}" type="presParOf" srcId="{9F8FA868-9E8D-4469-BD3E-17003BCD22AC}" destId="{A1F39C4D-1A4C-461D-B716-AB3B49650A7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98DB6-9F07-40CC-8B63-AC8A179E35A3}">
      <dsp:nvSpPr>
        <dsp:cNvPr id="0" name=""/>
        <dsp:cNvSpPr/>
      </dsp:nvSpPr>
      <dsp:spPr>
        <a:xfrm>
          <a:off x="0" y="15266"/>
          <a:ext cx="4483923" cy="3686732"/>
        </a:xfrm>
        <a:prstGeom prst="roundRect">
          <a:avLst/>
        </a:prstGeom>
        <a:blipFill rotWithShape="1">
          <a:blip xmlns:r="http://schemas.openxmlformats.org/officeDocument/2006/relationships" r:embed="rId1"/>
          <a:srcRect/>
          <a:stretch>
            <a:fillRect l="-23000" r="-23000"/>
          </a:stretch>
        </a:blipFill>
        <a:ln w="57150" cap="flat" cmpd="sng" algn="ctr">
          <a:solidFill>
            <a:schemeClr val="bg2">
              <a:lumMod val="50000"/>
            </a:schemeClr>
          </a:solidFill>
          <a:prstDash val="solid"/>
        </a:ln>
        <a:effectLst/>
        <a:scene3d>
          <a:camera prst="perspectiveLeft"/>
          <a:lightRig rig="threePt" dir="t"/>
        </a:scene3d>
      </dsp:spPr>
      <dsp:style>
        <a:lnRef idx="2">
          <a:scrgbClr r="0" g="0" b="0"/>
        </a:lnRef>
        <a:fillRef idx="1">
          <a:scrgbClr r="0" g="0" b="0"/>
        </a:fillRef>
        <a:effectRef idx="0">
          <a:scrgbClr r="0" g="0" b="0"/>
        </a:effectRef>
        <a:fontRef idx="minor">
          <a:schemeClr val="lt1"/>
        </a:fontRef>
      </dsp:style>
    </dsp:sp>
    <dsp:sp modelId="{A1F39C4D-1A4C-461D-B716-AB3B49650A77}">
      <dsp:nvSpPr>
        <dsp:cNvPr id="0" name=""/>
        <dsp:cNvSpPr/>
      </dsp:nvSpPr>
      <dsp:spPr>
        <a:xfrm>
          <a:off x="36543" y="3388113"/>
          <a:ext cx="4483923" cy="16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IN" sz="6500" kern="1200" dirty="0"/>
            <a:t> </a:t>
          </a:r>
        </a:p>
      </dsp:txBody>
      <dsp:txXfrm>
        <a:off x="36543" y="3388113"/>
        <a:ext cx="4483923" cy="1663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98DB6-9F07-40CC-8B63-AC8A179E35A3}">
      <dsp:nvSpPr>
        <dsp:cNvPr id="0" name=""/>
        <dsp:cNvSpPr/>
      </dsp:nvSpPr>
      <dsp:spPr>
        <a:xfrm>
          <a:off x="5" y="366943"/>
          <a:ext cx="4315837" cy="3865767"/>
        </a:xfrm>
        <a:prstGeom prst="roundRect">
          <a:avLst/>
        </a:prstGeom>
        <a:blipFill>
          <a:blip xmlns:r="http://schemas.openxmlformats.org/officeDocument/2006/relationships" r:embed="rId1"/>
          <a:srcRect/>
          <a:stretch>
            <a:fillRect l="-15000" r="-15000"/>
          </a:stretch>
        </a:blipFill>
        <a:ln w="15875" cap="flat" cmpd="sng" algn="ctr">
          <a:solidFill>
            <a:schemeClr val="lt1">
              <a:hueOff val="0"/>
              <a:satOff val="0"/>
              <a:lumOff val="0"/>
              <a:alphaOff val="0"/>
            </a:schemeClr>
          </a:solidFill>
          <a:prstDash val="solid"/>
        </a:ln>
        <a:effectLst/>
        <a:scene3d>
          <a:camera prst="perspectiveLeft"/>
          <a:lightRig rig="threePt" dir="t"/>
        </a:scene3d>
      </dsp:spPr>
      <dsp:style>
        <a:lnRef idx="2">
          <a:scrgbClr r="0" g="0" b="0"/>
        </a:lnRef>
        <a:fillRef idx="1">
          <a:scrgbClr r="0" g="0" b="0"/>
        </a:fillRef>
        <a:effectRef idx="0">
          <a:scrgbClr r="0" g="0" b="0"/>
        </a:effectRef>
        <a:fontRef idx="minor">
          <a:schemeClr val="lt1"/>
        </a:fontRef>
      </dsp:style>
    </dsp:sp>
    <dsp:sp modelId="{A1F39C4D-1A4C-461D-B716-AB3B49650A77}">
      <dsp:nvSpPr>
        <dsp:cNvPr id="0" name=""/>
        <dsp:cNvSpPr/>
      </dsp:nvSpPr>
      <dsp:spPr>
        <a:xfrm>
          <a:off x="556912" y="3140675"/>
          <a:ext cx="3497720" cy="1297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8056" tIns="448056" rIns="448056" bIns="0" numCol="1" spcCol="1270" anchor="t" anchorCtr="0">
          <a:noAutofit/>
        </a:bodyPr>
        <a:lstStyle/>
        <a:p>
          <a:pPr marL="0" lvl="0" indent="0" algn="ctr" defTabSz="2800350">
            <a:lnSpc>
              <a:spcPct val="90000"/>
            </a:lnSpc>
            <a:spcBef>
              <a:spcPct val="0"/>
            </a:spcBef>
            <a:spcAft>
              <a:spcPct val="35000"/>
            </a:spcAft>
            <a:buNone/>
          </a:pPr>
          <a:r>
            <a:rPr lang="en-IN" sz="6300" kern="1200" dirty="0"/>
            <a:t> </a:t>
          </a:r>
        </a:p>
      </dsp:txBody>
      <dsp:txXfrm>
        <a:off x="556912" y="3140675"/>
        <a:ext cx="3497720" cy="129765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7/20/2025</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029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946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87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81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605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962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633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429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406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6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7/20/2025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242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7/20/2025</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90530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5774107" cy="3686015"/>
          </a:xfrm>
        </p:spPr>
        <p:txBody>
          <a:bodyPr>
            <a:normAutofit fontScale="90000"/>
          </a:bodyPr>
          <a:lstStyle/>
          <a:p>
            <a:r>
              <a:rPr lang="en-IN" sz="8900" dirty="0">
                <a:latin typeface="Algerian" panose="04020705040A02060702" pitchFamily="82" charset="0"/>
              </a:rPr>
              <a:t>Data Cleaning Project</a:t>
            </a:r>
            <a:endParaRPr lang="en-US" sz="8000" dirty="0">
              <a:latin typeface="Algerian" panose="04020705040A02060702" pitchFamily="82"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5774107" cy="618788"/>
          </a:xfrm>
        </p:spPr>
        <p:txBody>
          <a:bodyPr>
            <a:normAutofit/>
          </a:bodyPr>
          <a:lstStyle/>
          <a:p>
            <a:r>
              <a:rPr lang="en-US" sz="2400" dirty="0" err="1">
                <a:solidFill>
                  <a:schemeClr val="tx1">
                    <a:lumMod val="85000"/>
                    <a:lumOff val="15000"/>
                  </a:schemeClr>
                </a:solidFill>
                <a:latin typeface="+mj-lt"/>
              </a:rPr>
              <a:t>smartwatch_health_data</a:t>
            </a:r>
            <a:endParaRPr lang="en-US" sz="2400" dirty="0">
              <a:solidFill>
                <a:schemeClr val="tx1">
                  <a:lumMod val="85000"/>
                  <a:lumOff val="15000"/>
                </a:schemeClr>
              </a:solidFill>
              <a:latin typeface="+mj-lt"/>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5501390" cy="612036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76F9-A666-51B1-D7FC-D95FF0AF0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3A097-78E5-C8A8-46F6-7E2759BF7BAB}"/>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7CD57B50-63CF-4C9D-A220-4901CB3C8288}"/>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1.Filling </a:t>
            </a:r>
            <a:r>
              <a:rPr lang="en-IN" dirty="0"/>
              <a:t>User ID</a:t>
            </a:r>
            <a:r>
              <a:rPr lang="en-US" sz="2400" dirty="0">
                <a:latin typeface="Times New Roman" panose="02020603050405020304" pitchFamily="18" charset="0"/>
                <a:cs typeface="Times New Roman" panose="02020603050405020304" pitchFamily="18" charset="0"/>
              </a:rPr>
              <a:t> column using mode()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2.Filling </a:t>
            </a:r>
            <a:r>
              <a:rPr lang="en-IN" sz="2400" dirty="0"/>
              <a:t>Heart Rate (BPM) </a:t>
            </a:r>
            <a:r>
              <a:rPr lang="en-US" sz="2400" dirty="0">
                <a:latin typeface="Times New Roman" panose="02020603050405020304" pitchFamily="18" charset="0"/>
                <a:cs typeface="Times New Roman" panose="02020603050405020304" pitchFamily="18" charset="0"/>
              </a:rPr>
              <a:t>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3.Filling </a:t>
            </a:r>
            <a:r>
              <a:rPr lang="en-IN" dirty="0"/>
              <a:t>Blood Oxygen Level (%) </a:t>
            </a:r>
            <a:r>
              <a:rPr lang="en-US" sz="2400" dirty="0">
                <a:latin typeface="Times New Roman" panose="02020603050405020304" pitchFamily="18" charset="0"/>
                <a:cs typeface="Times New Roman" panose="02020603050405020304" pitchFamily="18" charset="0"/>
              </a:rPr>
              <a:t>column using mean()</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EF0C30B1-A6EF-4FE2-1EB5-1CA518A577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7" y="1428883"/>
            <a:ext cx="8655285" cy="879602"/>
          </a:xfrm>
          <a:prstGeom prst="rect">
            <a:avLst/>
          </a:prstGeom>
        </p:spPr>
      </p:pic>
      <p:pic>
        <p:nvPicPr>
          <p:cNvPr id="6" name="Picture 5">
            <a:extLst>
              <a:ext uri="{FF2B5EF4-FFF2-40B4-BE49-F238E27FC236}">
                <a16:creationId xmlns:a16="http://schemas.microsoft.com/office/drawing/2014/main" id="{EAFCC314-765B-29F0-65A3-97382A283564}"/>
              </a:ext>
            </a:extLst>
          </p:cNvPr>
          <p:cNvPicPr>
            <a:picLocks noChangeAspect="1"/>
          </p:cNvPicPr>
          <p:nvPr/>
        </p:nvPicPr>
        <p:blipFill>
          <a:blip r:embed="rId3"/>
          <a:stretch>
            <a:fillRect/>
          </a:stretch>
        </p:blipFill>
        <p:spPr>
          <a:xfrm>
            <a:off x="1768357" y="3103821"/>
            <a:ext cx="8655285" cy="904976"/>
          </a:xfrm>
          <a:prstGeom prst="rect">
            <a:avLst/>
          </a:prstGeom>
        </p:spPr>
      </p:pic>
      <p:pic>
        <p:nvPicPr>
          <p:cNvPr id="8" name="Picture 7">
            <a:extLst>
              <a:ext uri="{FF2B5EF4-FFF2-40B4-BE49-F238E27FC236}">
                <a16:creationId xmlns:a16="http://schemas.microsoft.com/office/drawing/2014/main" id="{B5CB8F7B-D18C-8A11-B632-B160C2E006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7" y="4804133"/>
            <a:ext cx="8655285" cy="879602"/>
          </a:xfrm>
          <a:prstGeom prst="rect">
            <a:avLst/>
          </a:prstGeom>
        </p:spPr>
      </p:pic>
    </p:spTree>
    <p:extLst>
      <p:ext uri="{BB962C8B-B14F-4D97-AF65-F5344CB8AC3E}">
        <p14:creationId xmlns:p14="http://schemas.microsoft.com/office/powerpoint/2010/main" val="381062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E5BC-D28A-0025-3C72-63B356F53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ED258-E5EA-3AB5-F482-81A75F50F0B4}"/>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92F970A8-2036-2CCE-3EFF-A1B9FFA9E8E7}"/>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4.Filling </a:t>
            </a:r>
            <a:r>
              <a:rPr lang="en-IN" dirty="0"/>
              <a:t>Step Count</a:t>
            </a:r>
            <a:r>
              <a:rPr lang="en-US" sz="2400" dirty="0">
                <a:latin typeface="Times New Roman" panose="02020603050405020304" pitchFamily="18" charset="0"/>
                <a:cs typeface="Times New Roman" panose="02020603050405020304" pitchFamily="18" charset="0"/>
              </a:rPr>
              <a:t> column </a:t>
            </a:r>
            <a:r>
              <a:rPr lang="en-US" sz="2400">
                <a:latin typeface="Times New Roman" panose="02020603050405020304" pitchFamily="18" charset="0"/>
                <a:cs typeface="Times New Roman" panose="02020603050405020304" pitchFamily="18" charset="0"/>
              </a:rPr>
              <a:t>using mean()</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5.Filling </a:t>
            </a:r>
            <a:r>
              <a:rPr lang="en-IN" dirty="0"/>
              <a:t>Sleep Duration (hours) </a:t>
            </a:r>
            <a:r>
              <a:rPr lang="en-US" sz="2400" dirty="0">
                <a:latin typeface="Times New Roman" panose="02020603050405020304" pitchFamily="18" charset="0"/>
                <a:cs typeface="Times New Roman" panose="02020603050405020304" pitchFamily="18" charset="0"/>
              </a:rPr>
              <a:t>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6.Filling </a:t>
            </a:r>
            <a:r>
              <a:rPr lang="en-IN" dirty="0"/>
              <a:t>Activity Level </a:t>
            </a:r>
            <a:r>
              <a:rPr lang="en-US" sz="2400" dirty="0">
                <a:latin typeface="Times New Roman" panose="02020603050405020304" pitchFamily="18" charset="0"/>
                <a:cs typeface="Times New Roman" panose="02020603050405020304" pitchFamily="18" charset="0"/>
              </a:rPr>
              <a:t>column using mean()</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C6323D37-E042-568C-342B-20E6D9DB5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7" y="1298264"/>
            <a:ext cx="8655285" cy="904976"/>
          </a:xfrm>
          <a:prstGeom prst="rect">
            <a:avLst/>
          </a:prstGeom>
        </p:spPr>
      </p:pic>
      <p:pic>
        <p:nvPicPr>
          <p:cNvPr id="6" name="Picture 5">
            <a:extLst>
              <a:ext uri="{FF2B5EF4-FFF2-40B4-BE49-F238E27FC236}">
                <a16:creationId xmlns:a16="http://schemas.microsoft.com/office/drawing/2014/main" id="{751500AD-FF7E-37EE-C6B2-CF370CA84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8356" y="3063884"/>
            <a:ext cx="8655285" cy="904975"/>
          </a:xfrm>
          <a:prstGeom prst="rect">
            <a:avLst/>
          </a:prstGeom>
        </p:spPr>
      </p:pic>
      <p:pic>
        <p:nvPicPr>
          <p:cNvPr id="8" name="Picture 7">
            <a:extLst>
              <a:ext uri="{FF2B5EF4-FFF2-40B4-BE49-F238E27FC236}">
                <a16:creationId xmlns:a16="http://schemas.microsoft.com/office/drawing/2014/main" id="{3F3277B2-DBC5-694A-01EF-17AF10BE7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7" y="4752584"/>
            <a:ext cx="8655285" cy="904976"/>
          </a:xfrm>
          <a:prstGeom prst="rect">
            <a:avLst/>
          </a:prstGeom>
        </p:spPr>
      </p:pic>
    </p:spTree>
    <p:extLst>
      <p:ext uri="{BB962C8B-B14F-4D97-AF65-F5344CB8AC3E}">
        <p14:creationId xmlns:p14="http://schemas.microsoft.com/office/powerpoint/2010/main" val="283011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D7465-4CF4-C941-84BB-58042D45D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09A74-E918-EFC4-6C61-23F4D8B3D70D}"/>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933D408B-2AB9-05B7-BD07-CC05720823FB}"/>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4.Filling </a:t>
            </a:r>
            <a:r>
              <a:rPr lang="en-IN" dirty="0"/>
              <a:t>Stress Level </a:t>
            </a:r>
            <a:r>
              <a:rPr lang="en-US" sz="2400" dirty="0">
                <a:latin typeface="Times New Roman" panose="02020603050405020304" pitchFamily="18" charset="0"/>
                <a:cs typeface="Times New Roman" panose="02020603050405020304" pitchFamily="18" charset="0"/>
              </a:rPr>
              <a:t>column using mode()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E7BB9F-CC71-CC58-62FA-976A1B0C70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6" y="1467554"/>
            <a:ext cx="8655285" cy="938244"/>
          </a:xfrm>
          <a:prstGeom prst="rect">
            <a:avLst/>
          </a:prstGeom>
        </p:spPr>
      </p:pic>
    </p:spTree>
    <p:extLst>
      <p:ext uri="{BB962C8B-B14F-4D97-AF65-F5344CB8AC3E}">
        <p14:creationId xmlns:p14="http://schemas.microsoft.com/office/powerpoint/2010/main" val="184018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C8E54-48FE-FF62-0100-3BA029C31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BF48B-F613-5E1F-74AA-4AADAE5751D9}"/>
              </a:ext>
            </a:extLst>
          </p:cNvPr>
          <p:cNvSpPr>
            <a:spLocks noGrp="1"/>
          </p:cNvSpPr>
          <p:nvPr>
            <p:ph type="title"/>
          </p:nvPr>
        </p:nvSpPr>
        <p:spPr>
          <a:xfrm>
            <a:off x="644577" y="342420"/>
            <a:ext cx="9291215" cy="467049"/>
          </a:xfrm>
        </p:spPr>
        <p:txBody>
          <a:bodyPr>
            <a:normAutofit fontScale="90000"/>
          </a:bodyPr>
          <a:lstStyle/>
          <a:p>
            <a:pPr algn="l"/>
            <a:r>
              <a:rPr lang="en-IN" dirty="0"/>
              <a:t>6.FiXing WRONG values  </a:t>
            </a:r>
          </a:p>
        </p:txBody>
      </p:sp>
      <p:sp>
        <p:nvSpPr>
          <p:cNvPr id="3" name="Content Placeholder 2">
            <a:extLst>
              <a:ext uri="{FF2B5EF4-FFF2-40B4-BE49-F238E27FC236}">
                <a16:creationId xmlns:a16="http://schemas.microsoft.com/office/drawing/2014/main" id="{16A929F4-981E-F21E-A572-350885381979}"/>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4.Fixing </a:t>
            </a:r>
            <a:r>
              <a:rPr lang="en-IN" dirty="0"/>
              <a:t>Heart Rate (BPM)</a:t>
            </a:r>
            <a:r>
              <a:rPr lang="en-US" sz="2400" dirty="0">
                <a:latin typeface="Times New Roman" panose="02020603050405020304" pitchFamily="18" charset="0"/>
                <a:cs typeface="Times New Roman" panose="02020603050405020304" pitchFamily="18" charset="0"/>
              </a:rPr>
              <a:t> column using logic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4.Fixing </a:t>
            </a:r>
            <a:r>
              <a:rPr lang="en-IN" dirty="0"/>
              <a:t>Sleep Duration (hours) </a:t>
            </a:r>
            <a:r>
              <a:rPr lang="en-US" sz="2400" dirty="0">
                <a:latin typeface="Times New Roman" panose="02020603050405020304" pitchFamily="18" charset="0"/>
                <a:cs typeface="Times New Roman" panose="02020603050405020304" pitchFamily="18" charset="0"/>
              </a:rPr>
              <a:t>column using logic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4.Fixing </a:t>
            </a:r>
            <a:r>
              <a:rPr lang="en-IN" dirty="0"/>
              <a:t>Step Count </a:t>
            </a:r>
            <a:r>
              <a:rPr lang="en-US" sz="2400" dirty="0">
                <a:latin typeface="Times New Roman" panose="02020603050405020304" pitchFamily="18" charset="0"/>
                <a:cs typeface="Times New Roman" panose="02020603050405020304" pitchFamily="18" charset="0"/>
              </a:rPr>
              <a:t>column using logic</a:t>
            </a: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B2D5DFA0-F985-0DDB-C918-E8C709D368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6" y="1375183"/>
            <a:ext cx="8655284" cy="1128174"/>
          </a:xfrm>
          <a:prstGeom prst="rect">
            <a:avLst/>
          </a:prstGeom>
        </p:spPr>
      </p:pic>
      <p:pic>
        <p:nvPicPr>
          <p:cNvPr id="6" name="Picture 5">
            <a:extLst>
              <a:ext uri="{FF2B5EF4-FFF2-40B4-BE49-F238E27FC236}">
                <a16:creationId xmlns:a16="http://schemas.microsoft.com/office/drawing/2014/main" id="{5018C81C-B53F-C100-2D45-EAEFB25B5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8355" y="3063884"/>
            <a:ext cx="8655283" cy="1128174"/>
          </a:xfrm>
          <a:prstGeom prst="rect">
            <a:avLst/>
          </a:prstGeom>
        </p:spPr>
      </p:pic>
      <p:pic>
        <p:nvPicPr>
          <p:cNvPr id="8" name="Picture 7">
            <a:extLst>
              <a:ext uri="{FF2B5EF4-FFF2-40B4-BE49-F238E27FC236}">
                <a16:creationId xmlns:a16="http://schemas.microsoft.com/office/drawing/2014/main" id="{77946451-5314-0078-78D3-1B49411927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5" y="4752583"/>
            <a:ext cx="8655283" cy="1206807"/>
          </a:xfrm>
          <a:prstGeom prst="rect">
            <a:avLst/>
          </a:prstGeom>
        </p:spPr>
      </p:pic>
    </p:spTree>
    <p:extLst>
      <p:ext uri="{BB962C8B-B14F-4D97-AF65-F5344CB8AC3E}">
        <p14:creationId xmlns:p14="http://schemas.microsoft.com/office/powerpoint/2010/main" val="308950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9703-441C-DEFA-7984-A0EF1B2D2CF5}"/>
              </a:ext>
            </a:extLst>
          </p:cNvPr>
          <p:cNvSpPr>
            <a:spLocks noGrp="1"/>
          </p:cNvSpPr>
          <p:nvPr>
            <p:ph type="title"/>
          </p:nvPr>
        </p:nvSpPr>
        <p:spPr>
          <a:xfrm>
            <a:off x="597140" y="189922"/>
            <a:ext cx="9291215" cy="1049235"/>
          </a:xfrm>
        </p:spPr>
        <p:txBody>
          <a:bodyPr/>
          <a:lstStyle/>
          <a:p>
            <a:pPr algn="l"/>
            <a:r>
              <a:rPr lang="en-IN" dirty="0"/>
              <a:t>Cleaning Techniques Applied: </a:t>
            </a:r>
          </a:p>
        </p:txBody>
      </p:sp>
      <p:sp>
        <p:nvSpPr>
          <p:cNvPr id="3" name="Content Placeholder 2">
            <a:extLst>
              <a:ext uri="{FF2B5EF4-FFF2-40B4-BE49-F238E27FC236}">
                <a16:creationId xmlns:a16="http://schemas.microsoft.com/office/drawing/2014/main" id="{32494589-E5CA-6368-15F5-5EE17EDC552B}"/>
              </a:ext>
            </a:extLst>
          </p:cNvPr>
          <p:cNvSpPr>
            <a:spLocks noGrp="1"/>
          </p:cNvSpPr>
          <p:nvPr>
            <p:ph idx="1"/>
          </p:nvPr>
        </p:nvSpPr>
        <p:spPr>
          <a:xfrm>
            <a:off x="597141" y="1094282"/>
            <a:ext cx="10660472" cy="5036695"/>
          </a:xfrm>
        </p:spPr>
        <p:txBody>
          <a:bodyPr>
            <a:normAutofit/>
          </a:bodyPr>
          <a:lstStyle/>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Imputed missing values using mean, mode, or custom logic. </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Converted invalid bag weight entries ("Unknown") into </a:t>
            </a:r>
            <a:r>
              <a:rPr lang="en-US" sz="2200" dirty="0" err="1">
                <a:latin typeface="Times New Roman" panose="02020603050405020304" pitchFamily="18" charset="0"/>
                <a:cs typeface="Times New Roman" panose="02020603050405020304" pitchFamily="18" charset="0"/>
              </a:rPr>
              <a:t>NaN</a:t>
            </a:r>
            <a:r>
              <a:rPr lang="en-US" sz="2200" dirty="0">
                <a:latin typeface="Times New Roman" panose="02020603050405020304" pitchFamily="18" charset="0"/>
                <a:cs typeface="Times New Roman" panose="02020603050405020304" pitchFamily="18" charset="0"/>
              </a:rPr>
              <a:t> and filled with appropriate values.</a:t>
            </a:r>
          </a:p>
          <a:p>
            <a:pPr lvl="1">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Correcting the wrong values with appropriate values.</a:t>
            </a:r>
          </a:p>
        </p:txBody>
      </p:sp>
    </p:spTree>
    <p:extLst>
      <p:ext uri="{BB962C8B-B14F-4D97-AF65-F5344CB8AC3E}">
        <p14:creationId xmlns:p14="http://schemas.microsoft.com/office/powerpoint/2010/main" val="39696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8135B-9DBE-62BD-0C4A-203C7F8A2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DE63E-D35E-2BC6-4AE1-69BE22A3EB69}"/>
              </a:ext>
            </a:extLst>
          </p:cNvPr>
          <p:cNvSpPr>
            <a:spLocks noGrp="1"/>
          </p:cNvSpPr>
          <p:nvPr>
            <p:ph type="title"/>
          </p:nvPr>
        </p:nvSpPr>
        <p:spPr>
          <a:xfrm>
            <a:off x="597140" y="189922"/>
            <a:ext cx="9291215" cy="1049235"/>
          </a:xfrm>
        </p:spPr>
        <p:txBody>
          <a:bodyPr/>
          <a:lstStyle/>
          <a:p>
            <a:pPr algn="l"/>
            <a:r>
              <a:rPr lang="en-IN" dirty="0"/>
              <a:t>Cleaning Techniques Applied: </a:t>
            </a:r>
          </a:p>
        </p:txBody>
      </p:sp>
      <p:sp>
        <p:nvSpPr>
          <p:cNvPr id="3" name="Content Placeholder 2">
            <a:extLst>
              <a:ext uri="{FF2B5EF4-FFF2-40B4-BE49-F238E27FC236}">
                <a16:creationId xmlns:a16="http://schemas.microsoft.com/office/drawing/2014/main" id="{F8BA9EF1-252C-17B7-A986-6D8A6E24835E}"/>
              </a:ext>
            </a:extLst>
          </p:cNvPr>
          <p:cNvSpPr>
            <a:spLocks noGrp="1"/>
          </p:cNvSpPr>
          <p:nvPr>
            <p:ph idx="1"/>
          </p:nvPr>
        </p:nvSpPr>
        <p:spPr>
          <a:xfrm>
            <a:off x="597141" y="1094282"/>
            <a:ext cx="10660472" cy="5036695"/>
          </a:xfrm>
        </p:spPr>
        <p:txBody>
          <a:bodyPr>
            <a:normAutofit/>
          </a:bodyPr>
          <a:lstStyle/>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Imputed missing values using mean, mode, or custom logic. </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Converted invalid bag weight entries ("Unknown") into </a:t>
            </a:r>
            <a:r>
              <a:rPr lang="en-US" sz="2200" dirty="0" err="1">
                <a:latin typeface="Times New Roman" panose="02020603050405020304" pitchFamily="18" charset="0"/>
                <a:cs typeface="Times New Roman" panose="02020603050405020304" pitchFamily="18" charset="0"/>
              </a:rPr>
              <a:t>NaN</a:t>
            </a:r>
            <a:r>
              <a:rPr lang="en-US" sz="2200" dirty="0">
                <a:latin typeface="Times New Roman" panose="02020603050405020304" pitchFamily="18" charset="0"/>
                <a:cs typeface="Times New Roman" panose="02020603050405020304" pitchFamily="18" charset="0"/>
              </a:rPr>
              <a:t> and filled with appropriate values.</a:t>
            </a:r>
          </a:p>
          <a:p>
            <a:pPr lvl="1">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Correcting the wrong values with appropriate values.</a:t>
            </a:r>
          </a:p>
        </p:txBody>
      </p:sp>
    </p:spTree>
    <p:extLst>
      <p:ext uri="{BB962C8B-B14F-4D97-AF65-F5344CB8AC3E}">
        <p14:creationId xmlns:p14="http://schemas.microsoft.com/office/powerpoint/2010/main" val="383573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03575-E4F7-7345-7731-ED87D7AB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F0BA6-F77F-A61E-7FA1-3AEC517E0068}"/>
              </a:ext>
            </a:extLst>
          </p:cNvPr>
          <p:cNvSpPr>
            <a:spLocks noGrp="1"/>
          </p:cNvSpPr>
          <p:nvPr>
            <p:ph type="title"/>
          </p:nvPr>
        </p:nvSpPr>
        <p:spPr>
          <a:xfrm>
            <a:off x="597140" y="189922"/>
            <a:ext cx="9291215" cy="1049235"/>
          </a:xfrm>
        </p:spPr>
        <p:txBody>
          <a:bodyPr/>
          <a:lstStyle/>
          <a:p>
            <a:pPr algn="l"/>
            <a:r>
              <a:rPr lang="en-IN" dirty="0"/>
              <a:t>Conclusion: </a:t>
            </a:r>
          </a:p>
        </p:txBody>
      </p:sp>
      <p:sp>
        <p:nvSpPr>
          <p:cNvPr id="3" name="Content Placeholder 2">
            <a:extLst>
              <a:ext uri="{FF2B5EF4-FFF2-40B4-BE49-F238E27FC236}">
                <a16:creationId xmlns:a16="http://schemas.microsoft.com/office/drawing/2014/main" id="{FD3D46EE-4725-CE32-80B5-2687E7C17A4D}"/>
              </a:ext>
            </a:extLst>
          </p:cNvPr>
          <p:cNvSpPr>
            <a:spLocks noGrp="1"/>
          </p:cNvSpPr>
          <p:nvPr>
            <p:ph idx="1"/>
          </p:nvPr>
        </p:nvSpPr>
        <p:spPr>
          <a:xfrm>
            <a:off x="597141" y="1094282"/>
            <a:ext cx="10660472" cy="5036695"/>
          </a:xfrm>
        </p:spPr>
        <p:txBody>
          <a:bodyPr>
            <a:normAutofit/>
          </a:bodyPr>
          <a:lstStyle/>
          <a:p>
            <a:pPr marL="457200" lvl="1" indent="0">
              <a:lnSpc>
                <a:spcPct val="150000"/>
              </a:lnSpc>
              <a:buNone/>
            </a:pPr>
            <a:r>
              <a:rPr lang="en-US" sz="2400" dirty="0"/>
              <a:t>	Data cleaning is a crucial step in data analysis that ensures data accuracy and reliability. This cleaning process ensures the dataset is now reliable and suitable for further analysis, visualization, and modelling tasks.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01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3584" y="187452"/>
            <a:ext cx="10924832" cy="1588957"/>
          </a:xfrm>
        </p:spPr>
        <p:txBody>
          <a:bodyPr anchor="ctr">
            <a:normAutofit fontScale="90000"/>
          </a:bodyPr>
          <a:lstStyle/>
          <a:p>
            <a:pPr algn="l">
              <a:lnSpc>
                <a:spcPct val="100000"/>
              </a:lnSpc>
            </a:pPr>
            <a:r>
              <a:rPr lang="en-IN" sz="5400" dirty="0">
                <a:latin typeface="+mn-lt"/>
              </a:rPr>
              <a:t>Introduction: </a:t>
            </a:r>
            <a:br>
              <a:rPr lang="en-US" sz="5400" dirty="0">
                <a:solidFill>
                  <a:srgbClr val="FFFFFF"/>
                </a:solidFill>
                <a:latin typeface="+mn-lt"/>
              </a:rPr>
            </a:br>
            <a:endParaRPr lang="en-US" sz="5400" i="1" dirty="0">
              <a:solidFill>
                <a:srgbClr val="FFFFFF"/>
              </a:solidFill>
              <a:latin typeface="+mn-lt"/>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33584" y="1641498"/>
            <a:ext cx="10924832" cy="4384548"/>
          </a:xfrm>
        </p:spPr>
        <p:txBody>
          <a:bodyPr>
            <a:normAutofit/>
          </a:bodyPr>
          <a:lstStyle/>
          <a:p>
            <a:pPr algn="l">
              <a:lnSpc>
                <a:spcPct val="150000"/>
              </a:lnSpc>
            </a:pPr>
            <a:r>
              <a:rPr lang="en-US" sz="2400" cap="none" dirty="0">
                <a:latin typeface="Times New Roman" panose="02020603050405020304" pitchFamily="18" charset="0"/>
                <a:cs typeface="Times New Roman" panose="02020603050405020304" pitchFamily="18" charset="0"/>
              </a:rPr>
              <a:t>	Data cleaning is a critical step in data analysis. It is the process of detecting, correcting, or removing errors, inconsistencies, and inaccuracies in the data to improve its quality.</a:t>
            </a:r>
            <a:endParaRPr lang="en-US" sz="2400" cap="none"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B1B1-5E48-DD45-2D49-42C047701DB5}"/>
              </a:ext>
            </a:extLst>
          </p:cNvPr>
          <p:cNvSpPr>
            <a:spLocks noGrp="1"/>
          </p:cNvSpPr>
          <p:nvPr>
            <p:ph type="ctrTitle"/>
          </p:nvPr>
        </p:nvSpPr>
        <p:spPr>
          <a:xfrm>
            <a:off x="875013" y="322612"/>
            <a:ext cx="8637073" cy="726699"/>
          </a:xfrm>
        </p:spPr>
        <p:txBody>
          <a:bodyPr>
            <a:normAutofit/>
          </a:bodyPr>
          <a:lstStyle/>
          <a:p>
            <a:pPr algn="l"/>
            <a:r>
              <a:rPr lang="en-IN" sz="4800" dirty="0"/>
              <a:t>What is Data Cleaning? </a:t>
            </a:r>
          </a:p>
        </p:txBody>
      </p:sp>
      <p:sp>
        <p:nvSpPr>
          <p:cNvPr id="3" name="Subtitle 2">
            <a:extLst>
              <a:ext uri="{FF2B5EF4-FFF2-40B4-BE49-F238E27FC236}">
                <a16:creationId xmlns:a16="http://schemas.microsoft.com/office/drawing/2014/main" id="{BD1F4CAF-C4FA-9746-016B-6C59C732D020}"/>
              </a:ext>
            </a:extLst>
          </p:cNvPr>
          <p:cNvSpPr>
            <a:spLocks noGrp="1"/>
          </p:cNvSpPr>
          <p:nvPr>
            <p:ph type="subTitle" idx="1"/>
          </p:nvPr>
        </p:nvSpPr>
        <p:spPr>
          <a:xfrm>
            <a:off x="875013" y="1169233"/>
            <a:ext cx="6635059" cy="4886469"/>
          </a:xfrm>
        </p:spPr>
        <p:txBody>
          <a:bodyPr>
            <a:normAutofit/>
          </a:bodyPr>
          <a:lstStyle/>
          <a:p>
            <a:pPr algn="l"/>
            <a:r>
              <a:rPr lang="en-US" sz="2400" cap="none" dirty="0">
                <a:latin typeface="Times New Roman" panose="02020603050405020304" pitchFamily="18" charset="0"/>
                <a:cs typeface="Times New Roman" panose="02020603050405020304" pitchFamily="18" charset="0"/>
              </a:rPr>
              <a:t>	Data cleaning is the process of identifying and correcting or removing errors, inconsistencies, and inaccuracies in the data. Data cleaning ensures that the data is accurate, complete, and reliable. Data cleaning involves different techniques, such as detecting outliers, removing duplicates, handling missing values, and transforming the data.</a:t>
            </a:r>
            <a:endParaRPr lang="en-IN" sz="2400" cap="none"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D0F1DB12-941D-AB1E-C38E-63206A240C2C}"/>
              </a:ext>
            </a:extLst>
          </p:cNvPr>
          <p:cNvGraphicFramePr/>
          <p:nvPr>
            <p:extLst>
              <p:ext uri="{D42A27DB-BD31-4B8C-83A1-F6EECF244321}">
                <p14:modId xmlns:p14="http://schemas.microsoft.com/office/powerpoint/2010/main" val="1649770308"/>
              </p:ext>
            </p:extLst>
          </p:nvPr>
        </p:nvGraphicFramePr>
        <p:xfrm>
          <a:off x="7510072" y="1289154"/>
          <a:ext cx="4557011" cy="5051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20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B1B1-5E48-DD45-2D49-42C047701DB5}"/>
              </a:ext>
            </a:extLst>
          </p:cNvPr>
          <p:cNvSpPr>
            <a:spLocks noGrp="1"/>
          </p:cNvSpPr>
          <p:nvPr>
            <p:ph type="ctrTitle"/>
          </p:nvPr>
        </p:nvSpPr>
        <p:spPr>
          <a:xfrm>
            <a:off x="875013" y="251085"/>
            <a:ext cx="8637073" cy="738265"/>
          </a:xfrm>
        </p:spPr>
        <p:txBody>
          <a:bodyPr>
            <a:normAutofit fontScale="90000"/>
          </a:bodyPr>
          <a:lstStyle/>
          <a:p>
            <a:pPr algn="l">
              <a:lnSpc>
                <a:spcPct val="100000"/>
              </a:lnSpc>
            </a:pPr>
            <a:r>
              <a:rPr lang="en-US" sz="4000" dirty="0"/>
              <a:t>Why is Data Cleaning Important? </a:t>
            </a:r>
            <a:endParaRPr lang="en-IN" sz="4000" dirty="0"/>
          </a:p>
        </p:txBody>
      </p:sp>
      <p:sp>
        <p:nvSpPr>
          <p:cNvPr id="3" name="Subtitle 2">
            <a:extLst>
              <a:ext uri="{FF2B5EF4-FFF2-40B4-BE49-F238E27FC236}">
                <a16:creationId xmlns:a16="http://schemas.microsoft.com/office/drawing/2014/main" id="{BD1F4CAF-C4FA-9746-016B-6C59C732D020}"/>
              </a:ext>
            </a:extLst>
          </p:cNvPr>
          <p:cNvSpPr>
            <a:spLocks noGrp="1"/>
          </p:cNvSpPr>
          <p:nvPr>
            <p:ph type="subTitle" idx="1"/>
          </p:nvPr>
        </p:nvSpPr>
        <p:spPr>
          <a:xfrm>
            <a:off x="875013" y="1169233"/>
            <a:ext cx="6635059" cy="4886469"/>
          </a:xfrm>
        </p:spPr>
        <p:txBody>
          <a:bodyPr>
            <a:normAutofit/>
          </a:bodyPr>
          <a:lstStyle/>
          <a:p>
            <a:pPr algn="l"/>
            <a:r>
              <a:rPr lang="en-US" sz="2400" cap="none" dirty="0">
                <a:latin typeface="Times New Roman" panose="02020603050405020304" pitchFamily="18" charset="0"/>
                <a:cs typeface="Times New Roman" panose="02020603050405020304" pitchFamily="18" charset="0"/>
              </a:rPr>
              <a:t>	Data cleaning is important for several reasons. Firstly, it ensures that the data is accurate and reliable, which is essential for making informed decisions. Secondly, data cleaning helps to improve data quality, making it more usable for data analysis. Thirdly, data cleaning can help to reduce data processing time and costs by eliminating unnecessary data. </a:t>
            </a:r>
            <a:endParaRPr lang="en-IN" sz="2400" cap="none"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D0F1DB12-941D-AB1E-C38E-63206A240C2C}"/>
              </a:ext>
            </a:extLst>
          </p:cNvPr>
          <p:cNvGraphicFramePr/>
          <p:nvPr>
            <p:extLst>
              <p:ext uri="{D42A27DB-BD31-4B8C-83A1-F6EECF244321}">
                <p14:modId xmlns:p14="http://schemas.microsoft.com/office/powerpoint/2010/main" val="3423009638"/>
              </p:ext>
            </p:extLst>
          </p:nvPr>
        </p:nvGraphicFramePr>
        <p:xfrm>
          <a:off x="7510072" y="802298"/>
          <a:ext cx="4611545" cy="4441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815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8013-4F0A-0F65-947C-CA5A043C8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419F6-251F-A18F-F2D0-F5A8DD15129F}"/>
              </a:ext>
            </a:extLst>
          </p:cNvPr>
          <p:cNvSpPr>
            <a:spLocks noGrp="1"/>
          </p:cNvSpPr>
          <p:nvPr>
            <p:ph type="ctrTitle"/>
          </p:nvPr>
        </p:nvSpPr>
        <p:spPr>
          <a:xfrm>
            <a:off x="423722" y="374906"/>
            <a:ext cx="10924832" cy="1086712"/>
          </a:xfrm>
        </p:spPr>
        <p:txBody>
          <a:bodyPr anchor="ctr">
            <a:normAutofit/>
          </a:bodyPr>
          <a:lstStyle/>
          <a:p>
            <a:pPr algn="l">
              <a:lnSpc>
                <a:spcPct val="100000"/>
              </a:lnSpc>
            </a:pPr>
            <a:r>
              <a:rPr lang="en-IN" sz="5400" dirty="0"/>
              <a:t>How to Clean Data?</a:t>
            </a:r>
            <a:endParaRPr lang="en-US" sz="5400" i="1" dirty="0">
              <a:solidFill>
                <a:srgbClr val="FFFFFF"/>
              </a:solidFill>
              <a:latin typeface="+mn-lt"/>
            </a:endParaRPr>
          </a:p>
        </p:txBody>
      </p:sp>
      <p:sp>
        <p:nvSpPr>
          <p:cNvPr id="3" name="Subtitle 2">
            <a:extLst>
              <a:ext uri="{FF2B5EF4-FFF2-40B4-BE49-F238E27FC236}">
                <a16:creationId xmlns:a16="http://schemas.microsoft.com/office/drawing/2014/main" id="{76BE0AD9-EAA7-05C4-8F00-77DFCF1056E4}"/>
              </a:ext>
            </a:extLst>
          </p:cNvPr>
          <p:cNvSpPr>
            <a:spLocks noGrp="1"/>
          </p:cNvSpPr>
          <p:nvPr>
            <p:ph type="subTitle" idx="1"/>
          </p:nvPr>
        </p:nvSpPr>
        <p:spPr>
          <a:xfrm>
            <a:off x="423722" y="1240512"/>
            <a:ext cx="10924831" cy="5047938"/>
          </a:xfrm>
        </p:spPr>
        <p:txBody>
          <a:bodyPr>
            <a:normAutofit/>
          </a:bodyPr>
          <a:lstStyle/>
          <a:p>
            <a:pPr algn="l">
              <a:lnSpc>
                <a:spcPct val="150000"/>
              </a:lnSpc>
            </a:pPr>
            <a:r>
              <a:rPr lang="en-US" sz="2400" cap="none" dirty="0">
                <a:latin typeface="Times New Roman" panose="02020603050405020304" pitchFamily="18" charset="0"/>
                <a:cs typeface="Times New Roman" panose="02020603050405020304" pitchFamily="18" charset="0"/>
              </a:rPr>
              <a:t>	There are different techniques for cleaning data, depending on the dataset and the type of data. Some of the common techniques for data cleaning include: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Detecting and handling missing values 	</a:t>
            </a:r>
            <a:r>
              <a:rPr lang="en-IN" sz="2400" dirty="0"/>
              <a:t> </a:t>
            </a:r>
            <a:endParaRPr lang="en-US" sz="2200" cap="none"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Removing duplicates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Handling outliers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Transforming data</a:t>
            </a:r>
          </a:p>
        </p:txBody>
      </p:sp>
      <p:sp>
        <p:nvSpPr>
          <p:cNvPr id="4" name="Subtitle 2">
            <a:extLst>
              <a:ext uri="{FF2B5EF4-FFF2-40B4-BE49-F238E27FC236}">
                <a16:creationId xmlns:a16="http://schemas.microsoft.com/office/drawing/2014/main" id="{DB4627F5-D618-0051-BCC1-4245332EFC00}"/>
              </a:ext>
            </a:extLst>
          </p:cNvPr>
          <p:cNvSpPr txBox="1">
            <a:spLocks/>
          </p:cNvSpPr>
          <p:nvPr/>
        </p:nvSpPr>
        <p:spPr>
          <a:xfrm>
            <a:off x="5886137" y="2627103"/>
            <a:ext cx="6076014" cy="2495862"/>
          </a:xfrm>
          <a:prstGeom prst="rect">
            <a:avLst/>
          </a:prstGeom>
        </p:spPr>
        <p:txBody>
          <a:bodyPr vert="horz" lIns="91440" tIns="91440" rIns="91440" bIns="9144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Standardizing data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Normalizing data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Handling data inconsistencies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Removing irrelevant data </a:t>
            </a:r>
          </a:p>
        </p:txBody>
      </p:sp>
    </p:spTree>
    <p:extLst>
      <p:ext uri="{BB962C8B-B14F-4D97-AF65-F5344CB8AC3E}">
        <p14:creationId xmlns:p14="http://schemas.microsoft.com/office/powerpoint/2010/main" val="273376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46C8-6D1D-748D-7C52-120875B4EDD2}"/>
              </a:ext>
            </a:extLst>
          </p:cNvPr>
          <p:cNvSpPr>
            <a:spLocks noGrp="1"/>
          </p:cNvSpPr>
          <p:nvPr>
            <p:ph type="title"/>
          </p:nvPr>
        </p:nvSpPr>
        <p:spPr>
          <a:xfrm>
            <a:off x="704539" y="164892"/>
            <a:ext cx="10717966" cy="1573967"/>
          </a:xfrm>
        </p:spPr>
        <p:txBody>
          <a:bodyPr>
            <a:normAutofit/>
          </a:bodyPr>
          <a:lstStyle/>
          <a:p>
            <a:pPr algn="l"/>
            <a:r>
              <a:rPr lang="en-IN" sz="3600" dirty="0"/>
              <a:t>Datasets for Data Cleaning! </a:t>
            </a:r>
            <a:br>
              <a:rPr lang="en-IN" dirty="0"/>
            </a:br>
            <a:r>
              <a:rPr lang="en-IN" dirty="0"/>
              <a:t>		</a:t>
            </a:r>
            <a:r>
              <a:rPr lang="en-US" dirty="0" err="1">
                <a:solidFill>
                  <a:schemeClr val="tx1">
                    <a:lumMod val="85000"/>
                    <a:lumOff val="15000"/>
                  </a:schemeClr>
                </a:solidFill>
              </a:rPr>
              <a:t>smartwatch_health_data</a:t>
            </a:r>
            <a:br>
              <a:rPr lang="en-US" dirty="0">
                <a:solidFill>
                  <a:schemeClr val="tx1">
                    <a:lumMod val="85000"/>
                    <a:lumOff val="15000"/>
                  </a:schemeClr>
                </a:solidFill>
              </a:rPr>
            </a:br>
            <a:endParaRPr lang="en-IN" dirty="0"/>
          </a:p>
        </p:txBody>
      </p:sp>
      <p:sp>
        <p:nvSpPr>
          <p:cNvPr id="3" name="Content Placeholder 2">
            <a:extLst>
              <a:ext uri="{FF2B5EF4-FFF2-40B4-BE49-F238E27FC236}">
                <a16:creationId xmlns:a16="http://schemas.microsoft.com/office/drawing/2014/main" id="{342372AF-214C-6855-D900-F38478C04EA2}"/>
              </a:ext>
            </a:extLst>
          </p:cNvPr>
          <p:cNvSpPr>
            <a:spLocks noGrp="1"/>
          </p:cNvSpPr>
          <p:nvPr>
            <p:ph idx="1"/>
          </p:nvPr>
        </p:nvSpPr>
        <p:spPr>
          <a:xfrm>
            <a:off x="704539" y="1229194"/>
            <a:ext cx="10193310" cy="4841822"/>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CONTENT : </a:t>
            </a:r>
          </a:p>
          <a:p>
            <a:pPr marL="0" indent="0">
              <a:buNone/>
            </a:pPr>
            <a:r>
              <a:rPr lang="en-IN" sz="2400" dirty="0">
                <a:latin typeface="Times New Roman" panose="02020603050405020304" pitchFamily="18" charset="0"/>
                <a:cs typeface="Times New Roman" panose="02020603050405020304" pitchFamily="18" charset="0"/>
              </a:rPr>
              <a:t>	This data set contains smartwatch health information likes </a:t>
            </a:r>
            <a:r>
              <a:rPr lang="en-US" sz="2400" dirty="0">
                <a:latin typeface="Times New Roman" panose="02020603050405020304" pitchFamily="18" charset="0"/>
                <a:cs typeface="Times New Roman" panose="02020603050405020304" pitchFamily="18" charset="0"/>
              </a:rPr>
              <a:t>User ID, Heart Rate (BPM), Blood Oxygen Level (%), Step Count, Sleep Duration (hours),Activity level, Stress Level.</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sz="2400" dirty="0"/>
              <a:t>1.Reading Data Set :</a:t>
            </a: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BC87BF0F-8772-59DD-9279-34FEB6A2848E}"/>
              </a:ext>
            </a:extLst>
          </p:cNvPr>
          <p:cNvPicPr>
            <a:picLocks noChangeAspect="1"/>
          </p:cNvPicPr>
          <p:nvPr/>
        </p:nvPicPr>
        <p:blipFill>
          <a:blip r:embed="rId2">
            <a:extLst>
              <a:ext uri="{28A0092B-C50C-407E-A947-70E740481C1C}">
                <a14:useLocalDpi xmlns:a14="http://schemas.microsoft.com/office/drawing/2010/main" val="0"/>
              </a:ext>
            </a:extLst>
          </a:blip>
          <a:srcRect l="1" r="-10146"/>
          <a:stretch>
            <a:fillRect/>
          </a:stretch>
        </p:blipFill>
        <p:spPr>
          <a:xfrm>
            <a:off x="1294150" y="4527030"/>
            <a:ext cx="10128355" cy="1101775"/>
          </a:xfrm>
          <a:prstGeom prst="rect">
            <a:avLst/>
          </a:prstGeom>
        </p:spPr>
      </p:pic>
    </p:spTree>
    <p:extLst>
      <p:ext uri="{BB962C8B-B14F-4D97-AF65-F5344CB8AC3E}">
        <p14:creationId xmlns:p14="http://schemas.microsoft.com/office/powerpoint/2010/main" val="112977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6A9E-69E1-6A97-E2C4-F5A0AB94913E}"/>
              </a:ext>
            </a:extLst>
          </p:cNvPr>
          <p:cNvSpPr>
            <a:spLocks noGrp="1"/>
          </p:cNvSpPr>
          <p:nvPr>
            <p:ph type="ctrTitle"/>
          </p:nvPr>
        </p:nvSpPr>
        <p:spPr>
          <a:xfrm>
            <a:off x="1774423" y="104931"/>
            <a:ext cx="8637073" cy="449706"/>
          </a:xfrm>
        </p:spPr>
        <p:txBody>
          <a:bodyPr>
            <a:normAutofit/>
          </a:bodyPr>
          <a:lstStyle/>
          <a:p>
            <a:r>
              <a:rPr lang="en-IN" sz="800" dirty="0"/>
              <a:t> </a:t>
            </a:r>
          </a:p>
        </p:txBody>
      </p:sp>
      <p:sp>
        <p:nvSpPr>
          <p:cNvPr id="3" name="Subtitle 2">
            <a:extLst>
              <a:ext uri="{FF2B5EF4-FFF2-40B4-BE49-F238E27FC236}">
                <a16:creationId xmlns:a16="http://schemas.microsoft.com/office/drawing/2014/main" id="{14BC2789-4F8F-02B4-0617-564B6CCC2E1D}"/>
              </a:ext>
            </a:extLst>
          </p:cNvPr>
          <p:cNvSpPr>
            <a:spLocks noGrp="1"/>
          </p:cNvSpPr>
          <p:nvPr>
            <p:ph type="subTitle" idx="1"/>
          </p:nvPr>
        </p:nvSpPr>
        <p:spPr>
          <a:xfrm>
            <a:off x="734517" y="554637"/>
            <a:ext cx="11017771" cy="5411448"/>
          </a:xfrm>
        </p:spPr>
        <p:txBody>
          <a:bodyPr>
            <a:normAutofit/>
          </a:bodyPr>
          <a:lstStyle/>
          <a:p>
            <a:pPr algn="l"/>
            <a:r>
              <a:rPr lang="en-IN" sz="2400" dirty="0">
                <a:latin typeface="Times New Roman" panose="02020603050405020304" pitchFamily="18" charset="0"/>
                <a:cs typeface="Times New Roman" panose="02020603050405020304" pitchFamily="18" charset="0"/>
              </a:rPr>
              <a:t>2.Checking Data Types</a:t>
            </a:r>
          </a:p>
          <a:p>
            <a:pPr algn="l"/>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75D92703-A44E-C7D5-554E-1DAE9EBDBC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7154" y="1214203"/>
            <a:ext cx="3614275" cy="4751882"/>
          </a:xfrm>
          <a:prstGeom prst="rect">
            <a:avLst/>
          </a:prstGeom>
        </p:spPr>
      </p:pic>
    </p:spTree>
    <p:extLst>
      <p:ext uri="{BB962C8B-B14F-4D97-AF65-F5344CB8AC3E}">
        <p14:creationId xmlns:p14="http://schemas.microsoft.com/office/powerpoint/2010/main" val="416436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F07-1042-8A61-353C-06BB07CC775E}"/>
              </a:ext>
            </a:extLst>
          </p:cNvPr>
          <p:cNvSpPr>
            <a:spLocks noGrp="1"/>
          </p:cNvSpPr>
          <p:nvPr>
            <p:ph type="title"/>
          </p:nvPr>
        </p:nvSpPr>
        <p:spPr>
          <a:xfrm>
            <a:off x="1450392" y="342420"/>
            <a:ext cx="9291215" cy="317147"/>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875873F7-0BBD-B11E-9586-0AA1729E77CF}"/>
              </a:ext>
            </a:extLst>
          </p:cNvPr>
          <p:cNvSpPr>
            <a:spLocks noGrp="1"/>
          </p:cNvSpPr>
          <p:nvPr>
            <p:ph idx="1"/>
          </p:nvPr>
        </p:nvSpPr>
        <p:spPr>
          <a:xfrm>
            <a:off x="644577" y="809469"/>
            <a:ext cx="11212643" cy="5276537"/>
          </a:xfrm>
        </p:spPr>
        <p:txBody>
          <a:bodyPr/>
          <a:lstStyle/>
          <a:p>
            <a:pPr marL="0" indent="0">
              <a:buNone/>
            </a:pPr>
            <a:r>
              <a:rPr lang="en-IN" sz="2400" dirty="0">
                <a:latin typeface="Times New Roman" panose="02020603050405020304" pitchFamily="18" charset="0"/>
                <a:cs typeface="Times New Roman" panose="02020603050405020304" pitchFamily="18" charset="0"/>
              </a:rPr>
              <a:t>3.Finding Duplicates</a:t>
            </a:r>
          </a:p>
          <a:p>
            <a:pPr marL="0" indent="0">
              <a:buNone/>
            </a:pPr>
            <a:r>
              <a:rPr lang="en-IN" dirty="0"/>
              <a:t>	</a:t>
            </a:r>
          </a:p>
        </p:txBody>
      </p:sp>
      <p:pic>
        <p:nvPicPr>
          <p:cNvPr id="5" name="Picture 4">
            <a:extLst>
              <a:ext uri="{FF2B5EF4-FFF2-40B4-BE49-F238E27FC236}">
                <a16:creationId xmlns:a16="http://schemas.microsoft.com/office/drawing/2014/main" id="{6DAE60FE-509B-01B7-F741-576FDF1079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391" y="1474560"/>
            <a:ext cx="6468100" cy="1313609"/>
          </a:xfrm>
          <a:prstGeom prst="rect">
            <a:avLst/>
          </a:prstGeom>
        </p:spPr>
      </p:pic>
    </p:spTree>
    <p:extLst>
      <p:ext uri="{BB962C8B-B14F-4D97-AF65-F5344CB8AC3E}">
        <p14:creationId xmlns:p14="http://schemas.microsoft.com/office/powerpoint/2010/main" val="59105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FE2B-FA8E-BCE4-D818-326FB5B40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D6D5C-8F18-7EC4-8457-B69AE8AF90E2}"/>
              </a:ext>
            </a:extLst>
          </p:cNvPr>
          <p:cNvSpPr>
            <a:spLocks noGrp="1"/>
          </p:cNvSpPr>
          <p:nvPr>
            <p:ph type="title"/>
          </p:nvPr>
        </p:nvSpPr>
        <p:spPr>
          <a:xfrm>
            <a:off x="1450392" y="342420"/>
            <a:ext cx="9291215" cy="317147"/>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3AFE3398-11EA-F5BA-0F71-075F18A544CC}"/>
              </a:ext>
            </a:extLst>
          </p:cNvPr>
          <p:cNvSpPr>
            <a:spLocks noGrp="1"/>
          </p:cNvSpPr>
          <p:nvPr>
            <p:ph idx="1"/>
          </p:nvPr>
        </p:nvSpPr>
        <p:spPr>
          <a:xfrm>
            <a:off x="644577" y="809469"/>
            <a:ext cx="11212643" cy="5276537"/>
          </a:xfrm>
        </p:spPr>
        <p:txBody>
          <a:bodyPr/>
          <a:lstStyle/>
          <a:p>
            <a:pPr marL="0" indent="0">
              <a:buNone/>
            </a:pPr>
            <a:r>
              <a:rPr lang="en-IN" sz="2400" dirty="0"/>
              <a:t>4.Finding Null values</a:t>
            </a:r>
            <a:r>
              <a:rPr lang="en-IN" dirty="0"/>
              <a:t>	</a:t>
            </a:r>
          </a:p>
        </p:txBody>
      </p:sp>
      <p:pic>
        <p:nvPicPr>
          <p:cNvPr id="5" name="Picture 4">
            <a:extLst>
              <a:ext uri="{FF2B5EF4-FFF2-40B4-BE49-F238E27FC236}">
                <a16:creationId xmlns:a16="http://schemas.microsoft.com/office/drawing/2014/main" id="{C96BE2A9-4E62-73EC-FFD3-C98E50714B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0569" y="1492898"/>
            <a:ext cx="3008637" cy="4555633"/>
          </a:xfrm>
          <a:prstGeom prst="rect">
            <a:avLst/>
          </a:prstGeom>
        </p:spPr>
      </p:pic>
    </p:spTree>
    <p:extLst>
      <p:ext uri="{BB962C8B-B14F-4D97-AF65-F5344CB8AC3E}">
        <p14:creationId xmlns:p14="http://schemas.microsoft.com/office/powerpoint/2010/main" val="32482522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3487</TotalTime>
  <Words>571</Words>
  <Application>Microsoft Office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Rockwell</vt:lpstr>
      <vt:lpstr>Times New Roman</vt:lpstr>
      <vt:lpstr>Wingdings</vt:lpstr>
      <vt:lpstr>Gallery</vt:lpstr>
      <vt:lpstr>Data Cleaning Project</vt:lpstr>
      <vt:lpstr>Introduction:  </vt:lpstr>
      <vt:lpstr>What is Data Cleaning? </vt:lpstr>
      <vt:lpstr>Why is Data Cleaning Important? </vt:lpstr>
      <vt:lpstr>How to Clean Data?</vt:lpstr>
      <vt:lpstr>Datasets for Data Cleaning!    smartwatch_health_data </vt:lpstr>
      <vt:lpstr> </vt:lpstr>
      <vt:lpstr> </vt:lpstr>
      <vt:lpstr> </vt:lpstr>
      <vt:lpstr>6.Filling Nan values  </vt:lpstr>
      <vt:lpstr>6.Filling Nan values  </vt:lpstr>
      <vt:lpstr>6.Filling Nan values  </vt:lpstr>
      <vt:lpstr>6.FiXing WRONG values  </vt:lpstr>
      <vt:lpstr>Cleaning Techniques Applied: </vt:lpstr>
      <vt:lpstr>Cleaning Techniques Applied: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Ramnath Balamurugan</dc:creator>
  <cp:lastModifiedBy>Ramnath Balamurugan</cp:lastModifiedBy>
  <cp:revision>3</cp:revision>
  <dcterms:created xsi:type="dcterms:W3CDTF">2025-07-13T08:34:19Z</dcterms:created>
  <dcterms:modified xsi:type="dcterms:W3CDTF">2025-07-20T04:01:53Z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